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57" r:id="rId3"/>
    <p:sldId id="263" r:id="rId4"/>
    <p:sldId id="260" r:id="rId5"/>
    <p:sldId id="268" r:id="rId6"/>
    <p:sldId id="267" r:id="rId7"/>
    <p:sldId id="262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785" autoAdjust="0"/>
  </p:normalViewPr>
  <p:slideViewPr>
    <p:cSldViewPr>
      <p:cViewPr>
        <p:scale>
          <a:sx n="50" d="100"/>
          <a:sy n="50" d="100"/>
        </p:scale>
        <p:origin x="-606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03A94-E092-4203-A42F-F75DA3DE8AF1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20D8D-4689-4FAC-8223-E15D60A7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26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35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777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385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56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11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065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040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62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5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9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77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38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9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6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9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5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96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645E0D-B3D5-4785-98AD-A0C16A3A8749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3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Regulating </a:t>
            </a:r>
            <a:br>
              <a:rPr lang="en-GB" dirty="0"/>
            </a:br>
            <a:r>
              <a:rPr lang="en-GB" dirty="0"/>
              <a:t>supply chains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Reclaiming our rights</a:t>
            </a:r>
          </a:p>
          <a:p>
            <a:r>
              <a:rPr lang="en-GB" sz="1600" dirty="0" err="1"/>
              <a:t>Aristea</a:t>
            </a:r>
            <a:r>
              <a:rPr lang="en-GB" sz="1600" dirty="0"/>
              <a:t> </a:t>
            </a:r>
            <a:r>
              <a:rPr lang="en-GB" sz="1600" dirty="0" err="1"/>
              <a:t>Koukiadaki</a:t>
            </a:r>
            <a:r>
              <a:rPr lang="en-GB" sz="1600" dirty="0"/>
              <a:t>, The University of Manchester</a:t>
            </a:r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1A35B12-D6BC-4655-A4D0-D0334F7810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851" y="3072266"/>
            <a:ext cx="2526354" cy="2526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59D3570-1A23-43C5-9BF5-925C8AE619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56" y="223793"/>
            <a:ext cx="2036323" cy="149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64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62971"/>
            <a:ext cx="8534400" cy="968152"/>
          </a:xfrm>
        </p:spPr>
        <p:txBody>
          <a:bodyPr>
            <a:noAutofit/>
          </a:bodyPr>
          <a:lstStyle/>
          <a:p>
            <a:r>
              <a:rPr lang="en-GB" dirty="0"/>
              <a:t>S</a:t>
            </a:r>
            <a:r>
              <a:rPr lang="en-GB" dirty="0" smtClean="0"/>
              <a:t>upply </a:t>
            </a:r>
            <a:r>
              <a:rPr lang="en-GB" dirty="0"/>
              <a:t>c</a:t>
            </a:r>
            <a:r>
              <a:rPr lang="en-GB" dirty="0" smtClean="0"/>
              <a:t>hains </a:t>
            </a:r>
            <a:r>
              <a:rPr lang="en-GB" dirty="0"/>
              <a:t>and regulatory fragmentation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Links between the structuring of </a:t>
            </a:r>
            <a:r>
              <a:rPr lang="en-GB" sz="3200" dirty="0" smtClean="0"/>
              <a:t>global supply chains </a:t>
            </a:r>
            <a:r>
              <a:rPr lang="en-GB" sz="3200" dirty="0"/>
              <a:t>and worker exploitation</a:t>
            </a:r>
          </a:p>
          <a:p>
            <a:r>
              <a:rPr lang="en-GB" sz="3200" dirty="0"/>
              <a:t>BUT so far…</a:t>
            </a:r>
          </a:p>
          <a:p>
            <a:pPr lvl="1"/>
            <a:r>
              <a:rPr lang="en-GB" sz="2800" dirty="0"/>
              <a:t>Limits of voluntary initiatives </a:t>
            </a:r>
          </a:p>
          <a:p>
            <a:pPr lvl="1"/>
            <a:r>
              <a:rPr lang="en-GB" sz="2800" dirty="0"/>
              <a:t>Labour standards in </a:t>
            </a:r>
            <a:r>
              <a:rPr lang="en-GB" sz="2800" dirty="0" smtClean="0"/>
              <a:t>supply chains traditionally </a:t>
            </a:r>
            <a:r>
              <a:rPr lang="en-GB" sz="2800" dirty="0"/>
              <a:t>excluded from trade agreements </a:t>
            </a:r>
          </a:p>
          <a:p>
            <a:pPr lvl="1"/>
            <a:r>
              <a:rPr lang="en-GB" sz="2800" dirty="0"/>
              <a:t>No mandatory schemes for regulating </a:t>
            </a:r>
            <a:r>
              <a:rPr lang="en-GB" sz="2800" dirty="0" smtClean="0"/>
              <a:t>supply chains for </a:t>
            </a:r>
            <a:r>
              <a:rPr lang="en-GB" sz="2800" dirty="0"/>
              <a:t>employment policy purposes</a:t>
            </a:r>
          </a:p>
          <a:p>
            <a:pPr lvl="1"/>
            <a:r>
              <a:rPr lang="en-GB" sz="2800" dirty="0"/>
              <a:t>Absence of binding international treaty on the issue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869C5B3-F47C-4A75-8212-4D949FA43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68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800" y="788111"/>
            <a:ext cx="8534400" cy="896144"/>
          </a:xfrm>
        </p:spPr>
        <p:txBody>
          <a:bodyPr>
            <a:noAutofit/>
          </a:bodyPr>
          <a:lstStyle/>
          <a:p>
            <a:r>
              <a:rPr lang="en-GB" dirty="0"/>
              <a:t>An integrative approach to regulating </a:t>
            </a:r>
            <a:r>
              <a:rPr lang="en-GB" dirty="0" smtClean="0"/>
              <a:t>supply chains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8" y="1847128"/>
            <a:ext cx="9433048" cy="4782272"/>
          </a:xfrm>
        </p:spPr>
        <p:txBody>
          <a:bodyPr>
            <a:normAutofit/>
          </a:bodyPr>
          <a:lstStyle/>
          <a:p>
            <a:r>
              <a:rPr lang="en-GB" sz="2800" dirty="0"/>
              <a:t>Scope for complementary forms of public policy mechanisms</a:t>
            </a:r>
          </a:p>
          <a:p>
            <a:r>
              <a:rPr lang="en-GB" sz="2800" dirty="0"/>
              <a:t>Nature of interaction between public and private governance strategies</a:t>
            </a:r>
          </a:p>
          <a:p>
            <a:r>
              <a:rPr lang="en-GB" sz="2800" dirty="0"/>
              <a:t>Links between different regulatory instruments: </a:t>
            </a:r>
          </a:p>
          <a:p>
            <a:pPr lvl="1"/>
            <a:r>
              <a:rPr lang="en-GB" sz="2400" dirty="0"/>
              <a:t>Domestic legislation: reporting requirements and beyond </a:t>
            </a:r>
          </a:p>
          <a:p>
            <a:pPr lvl="1"/>
            <a:r>
              <a:rPr lang="en-GB" sz="2400" dirty="0"/>
              <a:t>International economic law: unilateral initiatives and trade agreements</a:t>
            </a:r>
          </a:p>
          <a:p>
            <a:pPr lvl="1"/>
            <a:r>
              <a:rPr lang="en-GB" sz="2400" dirty="0"/>
              <a:t>International legal instruments: UN and ILO architecture</a:t>
            </a:r>
          </a:p>
          <a:p>
            <a:pPr lvl="1"/>
            <a:r>
              <a:rPr lang="en-GB" sz="2400" dirty="0"/>
              <a:t>Private initiatives: Codes of Conduct and International Framework Agreements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BB9FEA9-BC11-4B02-AD3E-7A1DDB3057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24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Regulatory options </a:t>
            </a:r>
            <a:br>
              <a:rPr lang="en-GB" dirty="0"/>
            </a:br>
            <a:r>
              <a:rPr lang="en-GB" dirty="0"/>
              <a:t>at domestic level (1)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1700"/>
            <a:ext cx="10058400" cy="4721636"/>
          </a:xfrm>
        </p:spPr>
        <p:txBody>
          <a:bodyPr>
            <a:normAutofit/>
          </a:bodyPr>
          <a:lstStyle/>
          <a:p>
            <a:r>
              <a:rPr lang="en-GB" sz="2600" dirty="0"/>
              <a:t>Enhance existing legislation to increase transparency in GVCs (Section 54 Modern Slavery Act 2015):</a:t>
            </a:r>
          </a:p>
          <a:p>
            <a:pPr lvl="1"/>
            <a:r>
              <a:rPr lang="en-GB" sz="2400" dirty="0"/>
              <a:t>Specify in more detail the information required at each stage of the subcontracting process; and</a:t>
            </a:r>
          </a:p>
          <a:p>
            <a:pPr lvl="1"/>
            <a:r>
              <a:rPr lang="en-GB" sz="2400" dirty="0"/>
              <a:t>Require disclosure of measures taken to address slavery, forced labour, child labour and trafficking in supply </a:t>
            </a:r>
            <a:r>
              <a:rPr lang="en-GB" sz="2400" dirty="0" smtClean="0"/>
              <a:t>chains</a:t>
            </a:r>
            <a:endParaRPr lang="en-GB" sz="2400" dirty="0"/>
          </a:p>
          <a:p>
            <a:r>
              <a:rPr lang="en-GB" sz="2600" dirty="0"/>
              <a:t>New domestic legislation model </a:t>
            </a:r>
            <a:r>
              <a:rPr lang="en-GB" sz="2600" dirty="0" smtClean="0"/>
              <a:t>integrating the UN Guiding Principles on Business and Human Rights in UK law</a:t>
            </a:r>
          </a:p>
          <a:p>
            <a:pPr lvl="1"/>
            <a:r>
              <a:rPr lang="en-GB" sz="2400" dirty="0"/>
              <a:t>Duty to establish a vigilance plan </a:t>
            </a:r>
          </a:p>
          <a:p>
            <a:pPr lvl="1"/>
            <a:r>
              <a:rPr lang="en-GB" sz="2400" dirty="0"/>
              <a:t>Plan and report on implementation to be publicly available </a:t>
            </a:r>
          </a:p>
          <a:p>
            <a:pPr lvl="1"/>
            <a:r>
              <a:rPr lang="en-GB" sz="2400" dirty="0"/>
              <a:t>Effective implementation of the vigilance plan</a:t>
            </a:r>
          </a:p>
          <a:p>
            <a:endParaRPr lang="en-GB" sz="2900" dirty="0"/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965D4E2-A183-43AD-B7DA-B24402BD91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3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Regulatory options </a:t>
            </a:r>
            <a:br>
              <a:rPr lang="en-GB" dirty="0"/>
            </a:br>
            <a:r>
              <a:rPr lang="en-GB" dirty="0"/>
              <a:t>at domestic level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7" y="1845734"/>
            <a:ext cx="11088785" cy="4391578"/>
          </a:xfrm>
        </p:spPr>
        <p:txBody>
          <a:bodyPr>
            <a:normAutofit fontScale="92500" lnSpcReduction="20000"/>
          </a:bodyPr>
          <a:lstStyle/>
          <a:p>
            <a:r>
              <a:rPr lang="en-GB" sz="2800" b="1" dirty="0" smtClean="0"/>
              <a:t>Elements of the vigilance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smtClean="0"/>
              <a:t>Identification of human rights risks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smtClean="0"/>
              <a:t>Procedures for assessing risks of the subsidiaries, suppliers and subcontractors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smtClean="0"/>
              <a:t>Methods for mitigating and preventing risks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smtClean="0"/>
              <a:t>Alert mechanism developed with relevant trade unions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smtClean="0"/>
              <a:t>System for monitoring the implementation, effectiveness and efficiency of follow-up measures </a:t>
            </a:r>
            <a:endParaRPr lang="en-GB" sz="2600" dirty="0"/>
          </a:p>
          <a:p>
            <a:r>
              <a:rPr lang="en-GB" sz="2800" b="1" dirty="0" smtClean="0"/>
              <a:t>Sanctions</a:t>
            </a:r>
            <a:r>
              <a:rPr lang="en-GB" sz="2800" b="1" dirty="0"/>
              <a:t>: </a:t>
            </a:r>
            <a:endParaRPr lang="en-GB" sz="2800" b="1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800" dirty="0" smtClean="0"/>
              <a:t>Company subject to order to establish the vigilance plan, ensure its publication and account for its effective implementation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dirty="0" smtClean="0"/>
              <a:t>Damages for negligence in case of business failure to comply with the plan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dirty="0" smtClean="0"/>
              <a:t>Burden on proof on the companies to prove the lack of fault and link between fault and damage </a:t>
            </a:r>
            <a:endParaRPr lang="en-GB" sz="26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5DE2837-768A-45D1-979F-189268419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Regulatory options </a:t>
            </a:r>
            <a:br>
              <a:rPr lang="en-GB" dirty="0"/>
            </a:br>
            <a:r>
              <a:rPr lang="en-GB" dirty="0"/>
              <a:t>at domestic level (3)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Regulatory developments in </a:t>
            </a:r>
            <a:r>
              <a:rPr lang="en-GB" sz="2800" dirty="0" smtClean="0"/>
              <a:t>illegally logged timber, metals and minerals </a:t>
            </a:r>
            <a:r>
              <a:rPr lang="en-GB" sz="2800" dirty="0"/>
              <a:t>(</a:t>
            </a:r>
            <a:r>
              <a:rPr lang="en-GB" sz="2800" dirty="0" smtClean="0"/>
              <a:t>e.g. the USA and the EU) </a:t>
            </a:r>
            <a:endParaRPr lang="en-GB" sz="2800" dirty="0"/>
          </a:p>
          <a:p>
            <a:r>
              <a:rPr lang="en-GB" sz="2800" dirty="0"/>
              <a:t>Goods ‘illegally produced’ if they have been produced in breach of the laws in the place where they was produced:</a:t>
            </a:r>
          </a:p>
          <a:p>
            <a:pPr lvl="1"/>
            <a:r>
              <a:rPr lang="en-GB" sz="2400" dirty="0"/>
              <a:t>Wide-ranging liability with no subject-matter limitation </a:t>
            </a:r>
          </a:p>
          <a:p>
            <a:pPr lvl="1"/>
            <a:r>
              <a:rPr lang="en-GB" sz="2400" dirty="0"/>
              <a:t> Scope for prosecution of downstream activities ancillary to goods produced through GSCs (i.e. importation and processing) </a:t>
            </a:r>
          </a:p>
          <a:p>
            <a:pPr lvl="1"/>
            <a:r>
              <a:rPr lang="en-GB" sz="2400" dirty="0" smtClean="0"/>
              <a:t>Penalties </a:t>
            </a:r>
            <a:r>
              <a:rPr lang="en-GB" sz="2400" dirty="0"/>
              <a:t>for criminal offences ranging from fines to imprisonment and forfeiture of products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82C007F-A681-4D42-9982-46FB8F788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Regulatory options </a:t>
            </a:r>
            <a:br>
              <a:rPr lang="en-GB" dirty="0"/>
            </a:br>
            <a:r>
              <a:rPr lang="en-GB" dirty="0"/>
              <a:t>at international </a:t>
            </a:r>
            <a:r>
              <a:rPr lang="en-GB" dirty="0" smtClean="0"/>
              <a:t>level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482" y="1813034"/>
            <a:ext cx="9926197" cy="5328592"/>
          </a:xfrm>
        </p:spPr>
        <p:txBody>
          <a:bodyPr>
            <a:normAutofit/>
          </a:bodyPr>
          <a:lstStyle/>
          <a:p>
            <a:r>
              <a:rPr lang="en-GB" sz="2800" dirty="0"/>
              <a:t>Making trade agreements with third countries conditional on human rights and labour standards</a:t>
            </a:r>
          </a:p>
          <a:p>
            <a:pPr lvl="1"/>
            <a:r>
              <a:rPr lang="en-GB" sz="2400" dirty="0"/>
              <a:t>Human rights assessments before trade agreements </a:t>
            </a:r>
          </a:p>
          <a:p>
            <a:pPr lvl="1"/>
            <a:r>
              <a:rPr lang="en-GB" sz="2400" dirty="0"/>
              <a:t>Incorporation of a variety of policy mechanisms in trade agreements: </a:t>
            </a:r>
          </a:p>
          <a:p>
            <a:pPr lvl="2"/>
            <a:r>
              <a:rPr lang="en-GB" sz="2400" dirty="0"/>
              <a:t>Mainstreaming of labour issues through different policy mechanisms</a:t>
            </a:r>
          </a:p>
          <a:p>
            <a:pPr lvl="2"/>
            <a:r>
              <a:rPr lang="en-GB" sz="2400" dirty="0"/>
              <a:t>Mechanisms to cover ‘systemically important’ companies</a:t>
            </a:r>
          </a:p>
          <a:p>
            <a:pPr lvl="1"/>
            <a:r>
              <a:rPr lang="en-GB" sz="2400" dirty="0"/>
              <a:t>Trade agreements should protect the discretion of the UK to impose higher environmental and social standards:</a:t>
            </a:r>
          </a:p>
          <a:p>
            <a:pPr lvl="2"/>
            <a:r>
              <a:rPr lang="en-GB" sz="2400" dirty="0"/>
              <a:t>Right to regulate, exception clauses and temporary suspension of agreements </a:t>
            </a:r>
          </a:p>
          <a:p>
            <a:pPr lvl="2"/>
            <a:endParaRPr lang="en-GB" dirty="0"/>
          </a:p>
          <a:p>
            <a:pPr lvl="2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745E09A-52E6-45DE-9687-0B460EBF14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6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Concluding remarks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GB" sz="3500" dirty="0"/>
              <a:t>Labour standards in </a:t>
            </a:r>
            <a:r>
              <a:rPr lang="en-GB" sz="3500" dirty="0" smtClean="0"/>
              <a:t>supply chains:</a:t>
            </a:r>
            <a:endParaRPr lang="en-GB" sz="3500" dirty="0"/>
          </a:p>
          <a:p>
            <a:pPr lvl="1"/>
            <a:r>
              <a:rPr lang="en-GB" sz="2800" dirty="0"/>
              <a:t>As a productive factor </a:t>
            </a:r>
            <a:r>
              <a:rPr lang="en-GB" sz="2800" dirty="0" smtClean="0"/>
              <a:t>for inclusive </a:t>
            </a:r>
            <a:r>
              <a:rPr lang="en-GB" sz="2800" dirty="0"/>
              <a:t>growth </a:t>
            </a:r>
          </a:p>
          <a:p>
            <a:pPr lvl="1"/>
            <a:r>
              <a:rPr lang="en-GB" sz="2800" dirty="0" smtClean="0"/>
              <a:t>But also constitutive </a:t>
            </a:r>
            <a:r>
              <a:rPr lang="en-GB" sz="2800" dirty="0"/>
              <a:t>role in </a:t>
            </a:r>
            <a:r>
              <a:rPr lang="en-GB" sz="2800" dirty="0" smtClean="0"/>
              <a:t>human development and a stable and cohesive society </a:t>
            </a:r>
            <a:endParaRPr lang="en-GB" sz="2800" dirty="0"/>
          </a:p>
          <a:p>
            <a:r>
              <a:rPr lang="en-GB" sz="3500" dirty="0"/>
              <a:t>Complementary policy mechanisms:</a:t>
            </a:r>
          </a:p>
          <a:p>
            <a:pPr lvl="1"/>
            <a:r>
              <a:rPr lang="en-GB" sz="2400" dirty="0"/>
              <a:t>Domestic regulation going beyond transparency requirements</a:t>
            </a:r>
          </a:p>
          <a:p>
            <a:pPr lvl="1"/>
            <a:r>
              <a:rPr lang="en-GB" sz="2400" dirty="0"/>
              <a:t>Mainstreaming of labour issues to all aspects of trade agreements</a:t>
            </a:r>
          </a:p>
          <a:p>
            <a:pPr lvl="1"/>
            <a:r>
              <a:rPr lang="en-GB" sz="2400" dirty="0"/>
              <a:t>Promotion of international solutions to the governance gaps </a:t>
            </a:r>
            <a:r>
              <a:rPr lang="en-GB" sz="2400" dirty="0" smtClean="0"/>
              <a:t>in supply chains </a:t>
            </a:r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32C7A8C-903D-4F2A-AAB2-1ACAE66A98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7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6185</TotalTime>
  <Words>546</Words>
  <Application>Microsoft Office PowerPoint</Application>
  <PresentationFormat>Custom</PresentationFormat>
  <Paragraphs>68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Retrospect</vt:lpstr>
      <vt:lpstr>Regulating  supply chains </vt:lpstr>
      <vt:lpstr>Supply chains and regulatory fragmentation </vt:lpstr>
      <vt:lpstr>An integrative approach to regulating supply chains </vt:lpstr>
      <vt:lpstr>Regulatory options  at domestic level (1) </vt:lpstr>
      <vt:lpstr>Regulatory options  at domestic level (2)</vt:lpstr>
      <vt:lpstr>Regulatory options  at domestic level (3) </vt:lpstr>
      <vt:lpstr>Regulatory options  at international level</vt:lpstr>
      <vt:lpstr>Concluding remarks  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deals and supply chains</dc:title>
  <dc:creator>Aristea Koukiadaki</dc:creator>
  <cp:lastModifiedBy>TestUser02</cp:lastModifiedBy>
  <cp:revision>100</cp:revision>
  <dcterms:created xsi:type="dcterms:W3CDTF">2018-04-12T15:39:48Z</dcterms:created>
  <dcterms:modified xsi:type="dcterms:W3CDTF">2018-06-14T12:26:01Z</dcterms:modified>
</cp:coreProperties>
</file>